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05" r:id="rId5"/>
    <p:sldId id="358" r:id="rId6"/>
    <p:sldId id="361" r:id="rId7"/>
    <p:sldId id="354" r:id="rId8"/>
    <p:sldId id="349" r:id="rId9"/>
    <p:sldId id="362" r:id="rId10"/>
    <p:sldId id="363" r:id="rId11"/>
    <p:sldId id="365" r:id="rId12"/>
    <p:sldId id="367" r:id="rId13"/>
    <p:sldId id="366" r:id="rId14"/>
  </p:sldIdLst>
  <p:sldSz cx="9144000" cy="6858000" type="screen4x3"/>
  <p:notesSz cx="666273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hew Johnson-Idan" initials="MJI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8"/>
    <a:srgbClr val="004B94"/>
    <a:srgbClr val="2F97FF"/>
    <a:srgbClr val="8B8D09"/>
    <a:srgbClr val="996600"/>
    <a:srgbClr val="333300"/>
    <a:srgbClr val="663300"/>
    <a:srgbClr val="666633"/>
    <a:srgbClr val="878800"/>
    <a:srgbClr val="8F2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7" d="100"/>
          <a:sy n="97" d="100"/>
        </p:scale>
        <p:origin x="-10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84"/>
      </p:cViewPr>
      <p:guideLst>
        <p:guide orient="horz" pos="3126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14F00-DB76-4E3F-9000-1151F1D2DE64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610BE1-DD4D-45F7-A2B3-C87FAD9C08B8}">
      <dgm:prSet phldrT="[Text]"/>
      <dgm:spPr/>
      <dgm:t>
        <a:bodyPr/>
        <a:lstStyle/>
        <a:p>
          <a:r>
            <a:rPr lang="en-GB" dirty="0" smtClean="0"/>
            <a:t>Interviews</a:t>
          </a:r>
          <a:endParaRPr lang="en-GB" dirty="0"/>
        </a:p>
      </dgm:t>
    </dgm:pt>
    <dgm:pt modelId="{76CD92C9-219D-496F-A634-5B85AF02F3F0}" type="parTrans" cxnId="{6A1DD722-CC3C-400F-B2CF-D4E078CE4784}">
      <dgm:prSet/>
      <dgm:spPr/>
      <dgm:t>
        <a:bodyPr/>
        <a:lstStyle/>
        <a:p>
          <a:endParaRPr lang="en-GB"/>
        </a:p>
      </dgm:t>
    </dgm:pt>
    <dgm:pt modelId="{9EE377C0-02AA-49CE-9C5F-C18E53C42BB6}" type="sibTrans" cxnId="{6A1DD722-CC3C-400F-B2CF-D4E078CE4784}">
      <dgm:prSet/>
      <dgm:spPr/>
      <dgm:t>
        <a:bodyPr/>
        <a:lstStyle/>
        <a:p>
          <a:endParaRPr lang="en-GB"/>
        </a:p>
      </dgm:t>
    </dgm:pt>
    <dgm:pt modelId="{B35F2905-567C-4CD0-AFA4-6BF3BD99A47E}">
      <dgm:prSet phldrT="[Text]"/>
      <dgm:spPr/>
      <dgm:t>
        <a:bodyPr/>
        <a:lstStyle/>
        <a:p>
          <a:r>
            <a:rPr lang="en-GB" dirty="0" smtClean="0"/>
            <a:t>Case studies</a:t>
          </a:r>
          <a:endParaRPr lang="en-GB" dirty="0"/>
        </a:p>
      </dgm:t>
    </dgm:pt>
    <dgm:pt modelId="{95BA021E-2DA4-4F26-9529-8DA5703B2297}" type="parTrans" cxnId="{76F4675C-06E6-48A4-983D-1260C517793A}">
      <dgm:prSet/>
      <dgm:spPr/>
      <dgm:t>
        <a:bodyPr/>
        <a:lstStyle/>
        <a:p>
          <a:endParaRPr lang="en-GB"/>
        </a:p>
      </dgm:t>
    </dgm:pt>
    <dgm:pt modelId="{F6AEF3DD-EEE2-4BFF-820A-1349161D119C}" type="sibTrans" cxnId="{76F4675C-06E6-48A4-983D-1260C517793A}">
      <dgm:prSet/>
      <dgm:spPr/>
      <dgm:t>
        <a:bodyPr/>
        <a:lstStyle/>
        <a:p>
          <a:endParaRPr lang="en-GB"/>
        </a:p>
      </dgm:t>
    </dgm:pt>
    <dgm:pt modelId="{918E1A12-811D-463B-83FD-33D67BA2EE97}">
      <dgm:prSet phldrT="[Text]"/>
      <dgm:spPr/>
      <dgm:t>
        <a:bodyPr/>
        <a:lstStyle/>
        <a:p>
          <a:r>
            <a:rPr lang="en-GB" dirty="0" smtClean="0"/>
            <a:t>Focus groups</a:t>
          </a:r>
          <a:endParaRPr lang="en-GB" dirty="0"/>
        </a:p>
      </dgm:t>
    </dgm:pt>
    <dgm:pt modelId="{B86C0068-5AF1-422E-B221-6184BF080D18}" type="sibTrans" cxnId="{3C45B5FD-2FA0-4A7C-9FEF-269CAAFCF399}">
      <dgm:prSet/>
      <dgm:spPr/>
      <dgm:t>
        <a:bodyPr/>
        <a:lstStyle/>
        <a:p>
          <a:endParaRPr lang="en-GB"/>
        </a:p>
      </dgm:t>
    </dgm:pt>
    <dgm:pt modelId="{0BB0D1A4-C508-484D-9125-24090AA0DD8D}" type="parTrans" cxnId="{3C45B5FD-2FA0-4A7C-9FEF-269CAAFCF399}">
      <dgm:prSet/>
      <dgm:spPr/>
      <dgm:t>
        <a:bodyPr/>
        <a:lstStyle/>
        <a:p>
          <a:endParaRPr lang="en-GB"/>
        </a:p>
      </dgm:t>
    </dgm:pt>
    <dgm:pt modelId="{DB8CA3A4-8E0D-43E0-852F-3B9BA7A905F1}" type="pres">
      <dgm:prSet presAssocID="{F0C14F00-DB76-4E3F-9000-1151F1D2DE6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0C06540-5FFE-4D6D-ABF1-0E250C7FC2E4}" type="pres">
      <dgm:prSet presAssocID="{F0C14F00-DB76-4E3F-9000-1151F1D2DE64}" presName="cycle" presStyleCnt="0"/>
      <dgm:spPr/>
    </dgm:pt>
    <dgm:pt modelId="{6359E5D7-F930-486C-8D47-6B5628C75809}" type="pres">
      <dgm:prSet presAssocID="{F0C14F00-DB76-4E3F-9000-1151F1D2DE64}" presName="centerShape" presStyleCnt="0"/>
      <dgm:spPr/>
    </dgm:pt>
    <dgm:pt modelId="{332933A5-4934-4F87-8DE4-E5CC7A8308D7}" type="pres">
      <dgm:prSet presAssocID="{F0C14F00-DB76-4E3F-9000-1151F1D2DE64}" presName="connSite" presStyleLbl="node1" presStyleIdx="0" presStyleCnt="4"/>
      <dgm:spPr/>
    </dgm:pt>
    <dgm:pt modelId="{5A088BEA-E18D-42E8-B78E-4C2C6A899A3B}" type="pres">
      <dgm:prSet presAssocID="{F0C14F00-DB76-4E3F-9000-1151F1D2DE64}" presName="visible" presStyleLbl="node1" presStyleIdx="0" presStyleCnt="4"/>
      <dgm:spPr/>
    </dgm:pt>
    <dgm:pt modelId="{86105B5C-1DEE-42A6-A51F-0D644ACDDCD7}" type="pres">
      <dgm:prSet presAssocID="{76CD92C9-219D-496F-A634-5B85AF02F3F0}" presName="Name25" presStyleLbl="parChTrans1D1" presStyleIdx="0" presStyleCnt="3"/>
      <dgm:spPr/>
      <dgm:t>
        <a:bodyPr/>
        <a:lstStyle/>
        <a:p>
          <a:endParaRPr lang="en-GB"/>
        </a:p>
      </dgm:t>
    </dgm:pt>
    <dgm:pt modelId="{E06B6584-FE88-4D8F-99BD-93C526CB5D3C}" type="pres">
      <dgm:prSet presAssocID="{B2610BE1-DD4D-45F7-A2B3-C87FAD9C08B8}" presName="node" presStyleCnt="0"/>
      <dgm:spPr/>
    </dgm:pt>
    <dgm:pt modelId="{B5F64828-11F1-48F7-AD85-2A379D119D82}" type="pres">
      <dgm:prSet presAssocID="{B2610BE1-DD4D-45F7-A2B3-C87FAD9C08B8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D8AB0C-B35F-428D-88C2-1DE92D91178A}" type="pres">
      <dgm:prSet presAssocID="{B2610BE1-DD4D-45F7-A2B3-C87FAD9C08B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9DA7AC-F9C0-462F-B285-77B9B60012E9}" type="pres">
      <dgm:prSet presAssocID="{0BB0D1A4-C508-484D-9125-24090AA0DD8D}" presName="Name25" presStyleLbl="parChTrans1D1" presStyleIdx="1" presStyleCnt="3"/>
      <dgm:spPr/>
      <dgm:t>
        <a:bodyPr/>
        <a:lstStyle/>
        <a:p>
          <a:endParaRPr lang="en-GB"/>
        </a:p>
      </dgm:t>
    </dgm:pt>
    <dgm:pt modelId="{8D9CB1A5-CD2C-496A-B281-22CEC233F213}" type="pres">
      <dgm:prSet presAssocID="{918E1A12-811D-463B-83FD-33D67BA2EE97}" presName="node" presStyleCnt="0"/>
      <dgm:spPr/>
    </dgm:pt>
    <dgm:pt modelId="{12BE51FE-C7D6-47C5-A8E6-D2CB1ABA7A4A}" type="pres">
      <dgm:prSet presAssocID="{918E1A12-811D-463B-83FD-33D67BA2EE97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73F81A-8942-447A-81DB-954C7CAF6CE2}" type="pres">
      <dgm:prSet presAssocID="{918E1A12-811D-463B-83FD-33D67BA2EE9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8D62BD-7A86-4780-942D-50E2C6352A22}" type="pres">
      <dgm:prSet presAssocID="{95BA021E-2DA4-4F26-9529-8DA5703B2297}" presName="Name25" presStyleLbl="parChTrans1D1" presStyleIdx="2" presStyleCnt="3"/>
      <dgm:spPr/>
      <dgm:t>
        <a:bodyPr/>
        <a:lstStyle/>
        <a:p>
          <a:endParaRPr lang="en-GB"/>
        </a:p>
      </dgm:t>
    </dgm:pt>
    <dgm:pt modelId="{D80C69BD-DFCF-486D-80CB-E47A658DAD8E}" type="pres">
      <dgm:prSet presAssocID="{B35F2905-567C-4CD0-AFA4-6BF3BD99A47E}" presName="node" presStyleCnt="0"/>
      <dgm:spPr/>
    </dgm:pt>
    <dgm:pt modelId="{F6D7C8C8-FC74-434D-906F-4942CF7A5136}" type="pres">
      <dgm:prSet presAssocID="{B35F2905-567C-4CD0-AFA4-6BF3BD99A47E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AC1FFB-C8CA-471B-BDE1-FE8A2A483E8B}" type="pres">
      <dgm:prSet presAssocID="{B35F2905-567C-4CD0-AFA4-6BF3BD99A47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6F4675C-06E6-48A4-983D-1260C517793A}" srcId="{F0C14F00-DB76-4E3F-9000-1151F1D2DE64}" destId="{B35F2905-567C-4CD0-AFA4-6BF3BD99A47E}" srcOrd="2" destOrd="0" parTransId="{95BA021E-2DA4-4F26-9529-8DA5703B2297}" sibTransId="{F6AEF3DD-EEE2-4BFF-820A-1349161D119C}"/>
    <dgm:cxn modelId="{3BE53F1F-6D90-46FA-9D9A-544DB63D6A40}" type="presOf" srcId="{B35F2905-567C-4CD0-AFA4-6BF3BD99A47E}" destId="{F6D7C8C8-FC74-434D-906F-4942CF7A5136}" srcOrd="0" destOrd="0" presId="urn:microsoft.com/office/officeart/2005/8/layout/radial2"/>
    <dgm:cxn modelId="{8428A11B-B650-4F7A-98A8-FF8E486932B8}" type="presOf" srcId="{B2610BE1-DD4D-45F7-A2B3-C87FAD9C08B8}" destId="{B5F64828-11F1-48F7-AD85-2A379D119D82}" srcOrd="0" destOrd="0" presId="urn:microsoft.com/office/officeart/2005/8/layout/radial2"/>
    <dgm:cxn modelId="{9D5ABAD2-2B31-4B87-81B2-63E50BD22063}" type="presOf" srcId="{0BB0D1A4-C508-484D-9125-24090AA0DD8D}" destId="{DD9DA7AC-F9C0-462F-B285-77B9B60012E9}" srcOrd="0" destOrd="0" presId="urn:microsoft.com/office/officeart/2005/8/layout/radial2"/>
    <dgm:cxn modelId="{64BD3AE0-F932-4763-8699-D08A023599DD}" type="presOf" srcId="{95BA021E-2DA4-4F26-9529-8DA5703B2297}" destId="{0B8D62BD-7A86-4780-942D-50E2C6352A22}" srcOrd="0" destOrd="0" presId="urn:microsoft.com/office/officeart/2005/8/layout/radial2"/>
    <dgm:cxn modelId="{7D9141BA-E8E2-4088-9A9E-2389D687BD65}" type="presOf" srcId="{918E1A12-811D-463B-83FD-33D67BA2EE97}" destId="{12BE51FE-C7D6-47C5-A8E6-D2CB1ABA7A4A}" srcOrd="0" destOrd="0" presId="urn:microsoft.com/office/officeart/2005/8/layout/radial2"/>
    <dgm:cxn modelId="{515B2BDE-C97C-4D94-BC5F-429E9B0A1687}" type="presOf" srcId="{76CD92C9-219D-496F-A634-5B85AF02F3F0}" destId="{86105B5C-1DEE-42A6-A51F-0D644ACDDCD7}" srcOrd="0" destOrd="0" presId="urn:microsoft.com/office/officeart/2005/8/layout/radial2"/>
    <dgm:cxn modelId="{3C45B5FD-2FA0-4A7C-9FEF-269CAAFCF399}" srcId="{F0C14F00-DB76-4E3F-9000-1151F1D2DE64}" destId="{918E1A12-811D-463B-83FD-33D67BA2EE97}" srcOrd="1" destOrd="0" parTransId="{0BB0D1A4-C508-484D-9125-24090AA0DD8D}" sibTransId="{B86C0068-5AF1-422E-B221-6184BF080D18}"/>
    <dgm:cxn modelId="{6A1DD722-CC3C-400F-B2CF-D4E078CE4784}" srcId="{F0C14F00-DB76-4E3F-9000-1151F1D2DE64}" destId="{B2610BE1-DD4D-45F7-A2B3-C87FAD9C08B8}" srcOrd="0" destOrd="0" parTransId="{76CD92C9-219D-496F-A634-5B85AF02F3F0}" sibTransId="{9EE377C0-02AA-49CE-9C5F-C18E53C42BB6}"/>
    <dgm:cxn modelId="{F4A274F5-8D2D-4BCF-802E-658C89A462B8}" type="presOf" srcId="{F0C14F00-DB76-4E3F-9000-1151F1D2DE64}" destId="{DB8CA3A4-8E0D-43E0-852F-3B9BA7A905F1}" srcOrd="0" destOrd="0" presId="urn:microsoft.com/office/officeart/2005/8/layout/radial2"/>
    <dgm:cxn modelId="{41755BB7-0CAE-4755-9EE0-AE9C367F9E17}" type="presParOf" srcId="{DB8CA3A4-8E0D-43E0-852F-3B9BA7A905F1}" destId="{A0C06540-5FFE-4D6D-ABF1-0E250C7FC2E4}" srcOrd="0" destOrd="0" presId="urn:microsoft.com/office/officeart/2005/8/layout/radial2"/>
    <dgm:cxn modelId="{55256E5B-FCB0-4B04-92D2-EB843519DC1B}" type="presParOf" srcId="{A0C06540-5FFE-4D6D-ABF1-0E250C7FC2E4}" destId="{6359E5D7-F930-486C-8D47-6B5628C75809}" srcOrd="0" destOrd="0" presId="urn:microsoft.com/office/officeart/2005/8/layout/radial2"/>
    <dgm:cxn modelId="{47CB1D7A-A51F-4894-955C-7B203260CE62}" type="presParOf" srcId="{6359E5D7-F930-486C-8D47-6B5628C75809}" destId="{332933A5-4934-4F87-8DE4-E5CC7A8308D7}" srcOrd="0" destOrd="0" presId="urn:microsoft.com/office/officeart/2005/8/layout/radial2"/>
    <dgm:cxn modelId="{D47BB279-9F9A-4412-8A3B-57B6597FF595}" type="presParOf" srcId="{6359E5D7-F930-486C-8D47-6B5628C75809}" destId="{5A088BEA-E18D-42E8-B78E-4C2C6A899A3B}" srcOrd="1" destOrd="0" presId="urn:microsoft.com/office/officeart/2005/8/layout/radial2"/>
    <dgm:cxn modelId="{3F8E923E-B995-46B3-A7EF-B82053B0EB64}" type="presParOf" srcId="{A0C06540-5FFE-4D6D-ABF1-0E250C7FC2E4}" destId="{86105B5C-1DEE-42A6-A51F-0D644ACDDCD7}" srcOrd="1" destOrd="0" presId="urn:microsoft.com/office/officeart/2005/8/layout/radial2"/>
    <dgm:cxn modelId="{921A015C-11E7-40BA-8601-66DCC5110C31}" type="presParOf" srcId="{A0C06540-5FFE-4D6D-ABF1-0E250C7FC2E4}" destId="{E06B6584-FE88-4D8F-99BD-93C526CB5D3C}" srcOrd="2" destOrd="0" presId="urn:microsoft.com/office/officeart/2005/8/layout/radial2"/>
    <dgm:cxn modelId="{2AD1FE15-65DF-46B9-83D4-0D9CE6CE6391}" type="presParOf" srcId="{E06B6584-FE88-4D8F-99BD-93C526CB5D3C}" destId="{B5F64828-11F1-48F7-AD85-2A379D119D82}" srcOrd="0" destOrd="0" presId="urn:microsoft.com/office/officeart/2005/8/layout/radial2"/>
    <dgm:cxn modelId="{1AA22FC1-73D8-4B0E-95F2-02EB6CF3E82A}" type="presParOf" srcId="{E06B6584-FE88-4D8F-99BD-93C526CB5D3C}" destId="{64D8AB0C-B35F-428D-88C2-1DE92D91178A}" srcOrd="1" destOrd="0" presId="urn:microsoft.com/office/officeart/2005/8/layout/radial2"/>
    <dgm:cxn modelId="{E6EA4F0E-45E5-4783-8A89-811991B60A97}" type="presParOf" srcId="{A0C06540-5FFE-4D6D-ABF1-0E250C7FC2E4}" destId="{DD9DA7AC-F9C0-462F-B285-77B9B60012E9}" srcOrd="3" destOrd="0" presId="urn:microsoft.com/office/officeart/2005/8/layout/radial2"/>
    <dgm:cxn modelId="{95BE3DB7-E8AD-4164-B296-D3F20EB3851D}" type="presParOf" srcId="{A0C06540-5FFE-4D6D-ABF1-0E250C7FC2E4}" destId="{8D9CB1A5-CD2C-496A-B281-22CEC233F213}" srcOrd="4" destOrd="0" presId="urn:microsoft.com/office/officeart/2005/8/layout/radial2"/>
    <dgm:cxn modelId="{EDBEB94E-51B4-445E-9BF7-4E18A2A30204}" type="presParOf" srcId="{8D9CB1A5-CD2C-496A-B281-22CEC233F213}" destId="{12BE51FE-C7D6-47C5-A8E6-D2CB1ABA7A4A}" srcOrd="0" destOrd="0" presId="urn:microsoft.com/office/officeart/2005/8/layout/radial2"/>
    <dgm:cxn modelId="{8F1106A9-E92A-4E02-B83A-85F0875AA9B8}" type="presParOf" srcId="{8D9CB1A5-CD2C-496A-B281-22CEC233F213}" destId="{3B73F81A-8942-447A-81DB-954C7CAF6CE2}" srcOrd="1" destOrd="0" presId="urn:microsoft.com/office/officeart/2005/8/layout/radial2"/>
    <dgm:cxn modelId="{8D8DD7AD-5BA7-4488-963A-E52018AC031A}" type="presParOf" srcId="{A0C06540-5FFE-4D6D-ABF1-0E250C7FC2E4}" destId="{0B8D62BD-7A86-4780-942D-50E2C6352A22}" srcOrd="5" destOrd="0" presId="urn:microsoft.com/office/officeart/2005/8/layout/radial2"/>
    <dgm:cxn modelId="{0DB8EDEC-FEC0-443C-91E1-319D15CFB4AA}" type="presParOf" srcId="{A0C06540-5FFE-4D6D-ABF1-0E250C7FC2E4}" destId="{D80C69BD-DFCF-486D-80CB-E47A658DAD8E}" srcOrd="6" destOrd="0" presId="urn:microsoft.com/office/officeart/2005/8/layout/radial2"/>
    <dgm:cxn modelId="{C7DC05DE-57F9-41EF-8542-1D9820B73546}" type="presParOf" srcId="{D80C69BD-DFCF-486D-80CB-E47A658DAD8E}" destId="{F6D7C8C8-FC74-434D-906F-4942CF7A5136}" srcOrd="0" destOrd="0" presId="urn:microsoft.com/office/officeart/2005/8/layout/radial2"/>
    <dgm:cxn modelId="{CF52EF85-F06E-4F44-83CD-360D35630DDC}" type="presParOf" srcId="{D80C69BD-DFCF-486D-80CB-E47A658DAD8E}" destId="{05AC1FFB-C8CA-471B-BDE1-FE8A2A483E8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D62BD-7A86-4780-942D-50E2C6352A22}">
      <dsp:nvSpPr>
        <dsp:cNvPr id="0" name=""/>
        <dsp:cNvSpPr/>
      </dsp:nvSpPr>
      <dsp:spPr>
        <a:xfrm rot="2562524">
          <a:off x="1166873" y="2619746"/>
          <a:ext cx="454143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454143" y="326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DA7AC-F9C0-462F-B285-77B9B60012E9}">
      <dsp:nvSpPr>
        <dsp:cNvPr id="0" name=""/>
        <dsp:cNvSpPr/>
      </dsp:nvSpPr>
      <dsp:spPr>
        <a:xfrm>
          <a:off x="1227090" y="1999392"/>
          <a:ext cx="505066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505066" y="326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05B5C-1DEE-42A6-A51F-0D644ACDDCD7}">
      <dsp:nvSpPr>
        <dsp:cNvPr id="0" name=""/>
        <dsp:cNvSpPr/>
      </dsp:nvSpPr>
      <dsp:spPr>
        <a:xfrm rot="19037476">
          <a:off x="1166873" y="1379038"/>
          <a:ext cx="454143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454143" y="326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88BEA-E18D-42E8-B78E-4C2C6A899A3B}">
      <dsp:nvSpPr>
        <dsp:cNvPr id="0" name=""/>
        <dsp:cNvSpPr/>
      </dsp:nvSpPr>
      <dsp:spPr>
        <a:xfrm>
          <a:off x="150" y="1310270"/>
          <a:ext cx="1443459" cy="1443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F64828-11F1-48F7-AD85-2A379D119D82}">
      <dsp:nvSpPr>
        <dsp:cNvPr id="0" name=""/>
        <dsp:cNvSpPr/>
      </dsp:nvSpPr>
      <dsp:spPr>
        <a:xfrm>
          <a:off x="1445963" y="530874"/>
          <a:ext cx="866075" cy="8660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Interviews</a:t>
          </a:r>
          <a:endParaRPr lang="en-GB" sz="1100" kern="1200" dirty="0"/>
        </a:p>
      </dsp:txBody>
      <dsp:txXfrm>
        <a:off x="1572797" y="657708"/>
        <a:ext cx="612407" cy="612407"/>
      </dsp:txXfrm>
    </dsp:sp>
    <dsp:sp modelId="{12BE51FE-C7D6-47C5-A8E6-D2CB1ABA7A4A}">
      <dsp:nvSpPr>
        <dsp:cNvPr id="0" name=""/>
        <dsp:cNvSpPr/>
      </dsp:nvSpPr>
      <dsp:spPr>
        <a:xfrm>
          <a:off x="1732156" y="1598962"/>
          <a:ext cx="866075" cy="8660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Focus groups</a:t>
          </a:r>
          <a:endParaRPr lang="en-GB" sz="1100" kern="1200" dirty="0"/>
        </a:p>
      </dsp:txBody>
      <dsp:txXfrm>
        <a:off x="1858990" y="1725796"/>
        <a:ext cx="612407" cy="612407"/>
      </dsp:txXfrm>
    </dsp:sp>
    <dsp:sp modelId="{F6D7C8C8-FC74-434D-906F-4942CF7A5136}">
      <dsp:nvSpPr>
        <dsp:cNvPr id="0" name=""/>
        <dsp:cNvSpPr/>
      </dsp:nvSpPr>
      <dsp:spPr>
        <a:xfrm>
          <a:off x="1445963" y="2667049"/>
          <a:ext cx="866075" cy="8660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Case studies</a:t>
          </a:r>
          <a:endParaRPr lang="en-GB" sz="1100" kern="1200" dirty="0"/>
        </a:p>
      </dsp:txBody>
      <dsp:txXfrm>
        <a:off x="1572797" y="2793883"/>
        <a:ext cx="612407" cy="612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616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566" y="0"/>
            <a:ext cx="2886615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013F683-1F8A-483C-B32D-7A4D5523063F}" type="datetimeFigureOut">
              <a:rPr lang="en-GB"/>
              <a:pPr>
                <a:defRPr/>
              </a:pPr>
              <a:t>14/06/2013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886616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566" y="9428323"/>
            <a:ext cx="2886615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107ECA8-6C80-408E-B430-2CCFA2A662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15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616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566" y="0"/>
            <a:ext cx="2886615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D09503-8F60-4E6D-A5A2-C0AD728048BD}" type="datetimeFigureOut">
              <a:rPr lang="en-GB"/>
              <a:pPr>
                <a:defRPr/>
              </a:pPr>
              <a:t>14/06/2013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42" y="4714956"/>
            <a:ext cx="5329255" cy="4467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323"/>
            <a:ext cx="2886616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566" y="9428323"/>
            <a:ext cx="2886615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DE43F8-C02D-4F10-8C9D-E414C7D796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795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1000" b="1" dirty="0"/>
              <a:t>Objectives</a:t>
            </a:r>
          </a:p>
          <a:p>
            <a:pPr marL="363538" indent="-363538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1000" dirty="0"/>
              <a:t>Provide an overview of evaluation approaches for Market System (M4P) programmes working with </a:t>
            </a:r>
            <a:r>
              <a:rPr lang="en-GB" sz="1000" dirty="0" err="1"/>
              <a:t>SMEs</a:t>
            </a:r>
            <a:endParaRPr lang="en-GB" sz="1000" dirty="0"/>
          </a:p>
          <a:p>
            <a:pPr marL="363538" indent="-363538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1000" dirty="0"/>
              <a:t>Identify challenges and recommendations for evaluation practice</a:t>
            </a:r>
          </a:p>
          <a:p>
            <a:pPr marL="73025" lvl="1" indent="0">
              <a:spcBef>
                <a:spcPts val="1200"/>
              </a:spcBef>
              <a:buNone/>
            </a:pPr>
            <a:endParaRPr lang="en-GB" sz="1000" dirty="0"/>
          </a:p>
          <a:p>
            <a:pPr marL="73025" lvl="1" indent="0">
              <a:spcBef>
                <a:spcPts val="1200"/>
              </a:spcBef>
              <a:buNone/>
            </a:pPr>
            <a:r>
              <a:rPr lang="en-GB" sz="1000" b="1" dirty="0"/>
              <a:t>Outline</a:t>
            </a:r>
          </a:p>
          <a:p>
            <a:pPr marL="358775" lvl="1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1000" dirty="0"/>
              <a:t>The M4P Evaluation Challenge</a:t>
            </a:r>
          </a:p>
          <a:p>
            <a:pPr marL="358775" lvl="1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1000" dirty="0"/>
              <a:t>Current Evaluation Practice: Strengths and Weaknesses</a:t>
            </a:r>
          </a:p>
          <a:p>
            <a:pPr marL="358775" lvl="1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1000" dirty="0"/>
              <a:t>Recommended Evaluation Practice: Theory Based Approaches</a:t>
            </a:r>
          </a:p>
          <a:p>
            <a:pPr marL="358775" lvl="1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1000" dirty="0"/>
              <a:t>Conclusion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E43F8-C02D-4F10-8C9D-E414C7D7965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177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E43F8-C02D-4F10-8C9D-E414C7D79655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46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52AA71-4F56-4FF4-9F14-F2D21EBF8C1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05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52AA71-4F56-4FF4-9F14-F2D21EBF8C1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05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E43F8-C02D-4F10-8C9D-E414C7D7965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947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E43F8-C02D-4F10-8C9D-E414C7D7965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02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Difficult to use for M4P 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Insufficient to measure systemic change not reveal how the programme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E43F8-C02D-4F10-8C9D-E414C7D7965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214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E43F8-C02D-4F10-8C9D-E414C7D7965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99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E43F8-C02D-4F10-8C9D-E414C7D7965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715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E43F8-C02D-4F10-8C9D-E414C7D7965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657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FID_280_SML_A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00075"/>
            <a:ext cx="1512888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UK-AID-Standard-RG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90538"/>
            <a:ext cx="11509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852" y="2584921"/>
            <a:ext cx="7691604" cy="1470025"/>
          </a:xfrm>
          <a:noFill/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852" y="4340696"/>
            <a:ext cx="7691604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89694" cy="6858000"/>
          </a:xfrm>
          <a:prstGeom prst="rect">
            <a:avLst/>
          </a:prstGeom>
          <a:solidFill>
            <a:srgbClr val="006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12983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27788"/>
            <a:ext cx="2808287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08143" cy="908720"/>
          </a:xfrm>
          <a:noFill/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CE4E9E0-48F9-4F9E-8436-213A92039E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9694" cy="6858000"/>
          </a:xfrm>
          <a:prstGeom prst="rect">
            <a:avLst/>
          </a:prstGeom>
          <a:solidFill>
            <a:srgbClr val="006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07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7544" y="188640"/>
            <a:ext cx="8208912" cy="9144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80000" tIns="108000" rIns="180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84783"/>
            <a:ext cx="8229600" cy="464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C66C64-57F2-4F47-AC54-5005C5BC0A3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89694" cy="6858000"/>
          </a:xfrm>
          <a:prstGeom prst="rect">
            <a:avLst/>
          </a:prstGeom>
          <a:solidFill>
            <a:srgbClr val="006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8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ct val="20000"/>
        </a:spcBef>
        <a:spcAft>
          <a:spcPct val="0"/>
        </a:spcAft>
        <a:buClr>
          <a:srgbClr val="004B94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B94"/>
        </a:buClr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08075" indent="-193675" algn="l" rtl="0" eaLnBrk="0" fontAlgn="base" hangingPunct="0">
        <a:spcBef>
          <a:spcPct val="20000"/>
        </a:spcBef>
        <a:spcAft>
          <a:spcPct val="0"/>
        </a:spcAft>
        <a:buClr>
          <a:srgbClr val="004B94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4B94"/>
        </a:buClr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4B94"/>
        </a:buClr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ctrTitle"/>
          </p:nvPr>
        </p:nvSpPr>
        <p:spPr>
          <a:xfrm>
            <a:off x="971600" y="2780928"/>
            <a:ext cx="7546925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878800"/>
                </a:solidFill>
              </a14:hiddenFill>
            </a:ext>
          </a:extLst>
        </p:spPr>
        <p:txBody>
          <a:bodyPr/>
          <a:lstStyle/>
          <a:p>
            <a:r>
              <a:rPr lang="en-GB" sz="2000" b="0" dirty="0" smtClean="0">
                <a:latin typeface="Arial" charset="0"/>
                <a:cs typeface="Arial" charset="0"/>
              </a:rPr>
              <a:t>Targeted </a:t>
            </a:r>
            <a:r>
              <a:rPr lang="en-GB" sz="2000" b="0" dirty="0" err="1" smtClean="0">
                <a:latin typeface="Arial" charset="0"/>
                <a:cs typeface="Arial" charset="0"/>
              </a:rPr>
              <a:t>SME</a:t>
            </a:r>
            <a:r>
              <a:rPr lang="en-GB" sz="2000" b="0" dirty="0" smtClean="0">
                <a:latin typeface="Arial" charset="0"/>
                <a:cs typeface="Arial" charset="0"/>
              </a:rPr>
              <a:t> Programmes:</a:t>
            </a:r>
            <a:r>
              <a:rPr lang="en-GB" sz="3400" dirty="0" smtClean="0">
                <a:latin typeface="Arial" charset="0"/>
                <a:cs typeface="Arial" charset="0"/>
              </a:rPr>
              <a:t/>
            </a:r>
            <a:br>
              <a:rPr lang="en-GB" sz="3400" dirty="0" smtClean="0">
                <a:latin typeface="Arial" charset="0"/>
                <a:cs typeface="Arial" charset="0"/>
              </a:rPr>
            </a:br>
            <a:r>
              <a:rPr lang="en-GB" sz="3400" dirty="0" smtClean="0">
                <a:latin typeface="Arial" charset="0"/>
                <a:cs typeface="Arial" charset="0"/>
              </a:rPr>
              <a:t>Evaluating Market System Projects</a:t>
            </a:r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sz="2800" b="0" dirty="0" smtClean="0">
                <a:latin typeface="Arial" charset="0"/>
                <a:cs typeface="Arial" charset="0"/>
              </a:rPr>
              <a:t/>
            </a:r>
            <a:br>
              <a:rPr lang="en-GB" sz="2800" b="0" dirty="0" smtClean="0">
                <a:latin typeface="Arial" charset="0"/>
                <a:cs typeface="Arial" charset="0"/>
              </a:rPr>
            </a:br>
            <a:r>
              <a:rPr lang="en-GB" sz="2800" b="0" dirty="0" smtClean="0">
                <a:latin typeface="Arial" charset="0"/>
                <a:cs typeface="Arial" charset="0"/>
              </a:rPr>
              <a:t>			</a:t>
            </a:r>
            <a:endParaRPr lang="en-GB" sz="2800" dirty="0" smtClean="0">
              <a:latin typeface="Arial" charset="0"/>
              <a:cs typeface="Arial" charset="0"/>
            </a:endParaRPr>
          </a:p>
        </p:txBody>
      </p:sp>
      <p:sp>
        <p:nvSpPr>
          <p:cNvPr id="4099" name="Subtitle 5"/>
          <p:cNvSpPr>
            <a:spLocks noGrp="1"/>
          </p:cNvSpPr>
          <p:nvPr>
            <p:ph type="subTitle" idx="1"/>
          </p:nvPr>
        </p:nvSpPr>
        <p:spPr>
          <a:xfrm>
            <a:off x="984250" y="4340225"/>
            <a:ext cx="7691438" cy="1752600"/>
          </a:xfrm>
        </p:spPr>
        <p:txBody>
          <a:bodyPr>
            <a:normAutofit/>
          </a:bodyPr>
          <a:lstStyle/>
          <a:p>
            <a:endParaRPr lang="en-GB" dirty="0" smtClean="0">
              <a:latin typeface="Arial" charset="0"/>
              <a:cs typeface="Arial" charset="0"/>
            </a:endParaRPr>
          </a:p>
          <a:p>
            <a:r>
              <a:rPr lang="en-GB" dirty="0" smtClean="0">
                <a:latin typeface="Arial" charset="0"/>
                <a:cs typeface="Arial" charset="0"/>
              </a:rPr>
              <a:t>Simon Calvert		</a:t>
            </a:r>
            <a:endParaRPr lang="en-GB" dirty="0">
              <a:latin typeface="Arial" charset="0"/>
              <a:cs typeface="Arial" charset="0"/>
            </a:endParaRPr>
          </a:p>
          <a:p>
            <a:r>
              <a:rPr lang="en-GB" dirty="0" smtClean="0">
                <a:latin typeface="Arial" charset="0"/>
                <a:cs typeface="Arial" charset="0"/>
              </a:rPr>
              <a:t>Evaluation Department, Department for International Development</a:t>
            </a:r>
            <a:endParaRPr lang="en-GB" dirty="0">
              <a:latin typeface="Arial" charset="0"/>
              <a:cs typeface="Arial" charset="0"/>
            </a:endParaRPr>
          </a:p>
          <a:p>
            <a:r>
              <a:rPr lang="en-GB" dirty="0" smtClean="0">
                <a:latin typeface="Arial" charset="0"/>
                <a:cs typeface="Arial" charset="0"/>
              </a:rPr>
              <a:t>18 June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431395A3-CA00-419D-ADF7-6C0002FB508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gradFill flip="none" rotWithShape="1">
            <a:gsLst>
              <a:gs pos="50000">
                <a:srgbClr val="0069B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xtLst/>
        </p:spPr>
        <p:txBody>
          <a:bodyPr vert="horz" wrap="square" lIns="180000" tIns="108000" rIns="180000" bIns="72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200" dirty="0" smtClean="0">
                <a:solidFill>
                  <a:schemeClr val="bg1"/>
                </a:solidFill>
              </a:rPr>
              <a:t>Conclusion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536" y="980728"/>
            <a:ext cx="8352928" cy="482453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0825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08075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err="1" smtClean="0"/>
              <a:t>SMEs</a:t>
            </a:r>
            <a:r>
              <a:rPr lang="en-GB" sz="1600" dirty="0" smtClean="0"/>
              <a:t> are a common intermediary in M4P programmes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M4P programmes are difficult to evaluate rigorously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Ambitious target (systemic change)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Light footprint (facilitative approach)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Changing approach (adaptive nature)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Effective evaluation requires: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Early engagement between evaluator and implementer and regular in-programme interaction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A theory based approach that: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/>
              <a:t>M</a:t>
            </a:r>
            <a:r>
              <a:rPr lang="en-GB" sz="1600" dirty="0" smtClean="0"/>
              <a:t>aps causal links, assumptions and alternative explanations and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Provides a structured approach to analysing the data gathered at each stage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Uses a mix of evaluation methods to gather data to support causal links and assumptions</a:t>
            </a:r>
          </a:p>
          <a:p>
            <a:pPr marL="358775" lvl="1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1600" dirty="0" smtClean="0"/>
              <a:t>See DFID study </a:t>
            </a:r>
            <a:r>
              <a:rPr lang="en-GB" sz="1600" dirty="0"/>
              <a:t>of 14 M4P evaluations and interviews with key practitioners </a:t>
            </a: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(http://www.itad.com/reports/review-of-m4p-evaluation-methods-and-approaches)</a:t>
            </a:r>
            <a:endParaRPr lang="en-GB" sz="1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lvl="1" indent="0">
              <a:spcBef>
                <a:spcPts val="1200"/>
              </a:spcBef>
              <a:buNone/>
            </a:pPr>
            <a:endParaRPr lang="en-GB" sz="1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600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6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270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80920" cy="216024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GB" sz="1800" dirty="0" smtClean="0"/>
          </a:p>
          <a:p>
            <a:pPr>
              <a:buFont typeface="Wingdings" pitchFamily="2" charset="2"/>
              <a:buChar char="§"/>
            </a:pPr>
            <a:r>
              <a:rPr lang="en-GB" sz="1800" dirty="0" smtClean="0"/>
              <a:t>Market System Programmes facilitate change in </a:t>
            </a:r>
            <a:r>
              <a:rPr lang="en-GB" sz="1800" dirty="0" err="1" smtClean="0"/>
              <a:t>SME</a:t>
            </a:r>
            <a:r>
              <a:rPr lang="en-GB" sz="1800" dirty="0" smtClean="0"/>
              <a:t> behaviour to deliver positive impact to the poor as producers or consumers</a:t>
            </a:r>
          </a:p>
          <a:p>
            <a:pPr lvl="1">
              <a:buFont typeface="Wingdings" pitchFamily="2" charset="2"/>
              <a:buChar char="§"/>
            </a:pPr>
            <a:r>
              <a:rPr lang="en-GB" sz="1800" dirty="0" smtClean="0"/>
              <a:t>Target = market change and its impact on the poor (and to a lesser extent the </a:t>
            </a:r>
            <a:r>
              <a:rPr lang="en-GB" sz="1800" dirty="0" err="1" smtClean="0"/>
              <a:t>SMEs</a:t>
            </a:r>
            <a:r>
              <a:rPr lang="en-GB" sz="1800" dirty="0" smtClean="0"/>
              <a:t>). </a:t>
            </a:r>
          </a:p>
          <a:p>
            <a:pPr lvl="1">
              <a:buFont typeface="Wingdings" pitchFamily="2" charset="2"/>
              <a:buChar char="§"/>
            </a:pPr>
            <a:r>
              <a:rPr lang="en-GB" sz="1800" dirty="0" err="1" smtClean="0"/>
              <a:t>SMEs</a:t>
            </a:r>
            <a:r>
              <a:rPr lang="en-GB" sz="1800" dirty="0" smtClean="0"/>
              <a:t> = a channel to reach the poor than end target.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 smtClean="0"/>
          </a:p>
          <a:p>
            <a:pPr>
              <a:buFont typeface="Wingdings" pitchFamily="2" charset="2"/>
              <a:buChar char="§"/>
            </a:pPr>
            <a:r>
              <a:rPr lang="en-GB" sz="1800" dirty="0" smtClean="0"/>
              <a:t>Key M4P features and evaluation challenges :</a:t>
            </a:r>
          </a:p>
          <a:p>
            <a:pPr>
              <a:buFont typeface="Wingdings" pitchFamily="2" charset="2"/>
              <a:buChar char="§"/>
            </a:pPr>
            <a:endParaRPr lang="en-GB" sz="1800" dirty="0"/>
          </a:p>
          <a:p>
            <a:pPr>
              <a:buFont typeface="Wingdings" pitchFamily="2" charset="2"/>
              <a:buChar char="§"/>
            </a:pPr>
            <a:endParaRPr lang="en-GB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gradFill flip="none" rotWithShape="1">
            <a:gsLst>
              <a:gs pos="50000">
                <a:srgbClr val="0069B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xtLst/>
        </p:spPr>
        <p:txBody>
          <a:bodyPr vert="horz" wrap="square" lIns="180000" tIns="108000" rIns="180000" bIns="72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200" dirty="0" smtClean="0">
                <a:solidFill>
                  <a:schemeClr val="bg1"/>
                </a:solidFill>
              </a:rPr>
              <a:t>The M4P Evaluation Challenge</a:t>
            </a:r>
            <a:endParaRPr lang="en-GB" sz="22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574145"/>
              </p:ext>
            </p:extLst>
          </p:nvPr>
        </p:nvGraphicFramePr>
        <p:xfrm>
          <a:off x="1043608" y="3501008"/>
          <a:ext cx="7344816" cy="309095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00200"/>
                <a:gridCol w="3096344"/>
                <a:gridCol w="2448272"/>
              </a:tblGrid>
              <a:tr h="6220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M4P Feature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Implication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Evaluation Challenge</a:t>
                      </a:r>
                      <a:endParaRPr lang="en-GB" b="0" dirty="0"/>
                    </a:p>
                  </a:txBody>
                  <a:tcPr/>
                </a:tc>
              </a:tr>
              <a:tr h="6220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Facilitative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baseline="0" dirty="0" smtClean="0"/>
                        <a:t>Little direct engagement with target beneficiaries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="0" dirty="0" smtClean="0"/>
                        <a:t>Identifying </a:t>
                      </a:r>
                      <a:r>
                        <a:rPr lang="en-GB" b="0" baseline="0" dirty="0" smtClean="0"/>
                        <a:t>treatment group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="0" baseline="0" dirty="0" smtClean="0"/>
                        <a:t>Missing </a:t>
                      </a:r>
                      <a:r>
                        <a:rPr lang="en-GB" b="0" baseline="0" dirty="0" err="1" smtClean="0"/>
                        <a:t>M&amp;E</a:t>
                      </a:r>
                      <a:r>
                        <a:rPr lang="en-GB" b="0" baseline="0" dirty="0" smtClean="0"/>
                        <a:t> data from recipients</a:t>
                      </a:r>
                      <a:endParaRPr lang="en-GB" b="0" dirty="0"/>
                    </a:p>
                  </a:txBody>
                  <a:tcPr/>
                </a:tc>
              </a:tr>
              <a:tr h="622078">
                <a:tc>
                  <a:txBody>
                    <a:bodyPr/>
                    <a:lstStyle/>
                    <a:p>
                      <a:r>
                        <a:rPr lang="en-GB" dirty="0" smtClean="0"/>
                        <a:t>Adaptive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smtClean="0"/>
                        <a:t>Changes in direction, market,</a:t>
                      </a:r>
                      <a:r>
                        <a:rPr lang="en-GB" b="0" baseline="0" smtClean="0"/>
                        <a:t> approach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="0" baseline="0" dirty="0" smtClean="0"/>
                        <a:t>Gathering baselines</a:t>
                      </a:r>
                      <a:endParaRPr lang="en-GB" b="0" dirty="0"/>
                    </a:p>
                  </a:txBody>
                  <a:tcPr/>
                </a:tc>
              </a:tr>
              <a:tr h="622078">
                <a:tc>
                  <a:txBody>
                    <a:bodyPr/>
                    <a:lstStyle/>
                    <a:p>
                      <a:r>
                        <a:rPr lang="en-GB" dirty="0" smtClean="0"/>
                        <a:t>Systemic,</a:t>
                      </a:r>
                      <a:r>
                        <a:rPr lang="en-GB" baseline="0" dirty="0" smtClean="0"/>
                        <a:t> large scale impact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Relies on others copying,</a:t>
                      </a:r>
                      <a:r>
                        <a:rPr lang="en-GB" b="0" baseline="0" dirty="0" smtClean="0"/>
                        <a:t> adapting change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="0" dirty="0" smtClean="0"/>
                        <a:t>Attributing</a:t>
                      </a:r>
                      <a:r>
                        <a:rPr lang="en-GB" b="0" baseline="0" dirty="0" smtClean="0"/>
                        <a:t> impact</a:t>
                      </a:r>
                      <a:endParaRPr lang="en-GB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80920" cy="216024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GB" sz="1800" dirty="0" smtClean="0"/>
          </a:p>
          <a:p>
            <a:pPr>
              <a:buFont typeface="Wingdings" pitchFamily="2" charset="2"/>
              <a:buChar char="§"/>
            </a:pPr>
            <a:r>
              <a:rPr lang="en-GB" sz="1800" dirty="0" smtClean="0"/>
              <a:t>Illustration from DFID/</a:t>
            </a:r>
            <a:r>
              <a:rPr lang="en-GB" sz="1800" dirty="0" err="1" smtClean="0"/>
              <a:t>SDC’s</a:t>
            </a:r>
            <a:r>
              <a:rPr lang="en-GB" sz="1800" dirty="0" smtClean="0"/>
              <a:t> </a:t>
            </a:r>
            <a:r>
              <a:rPr lang="en-GB" sz="1800" dirty="0" err="1" smtClean="0"/>
              <a:t>Katalyst</a:t>
            </a:r>
            <a:r>
              <a:rPr lang="en-GB" sz="1800" dirty="0" smtClean="0"/>
              <a:t> Programme Bangladesh:</a:t>
            </a:r>
          </a:p>
          <a:p>
            <a:pPr>
              <a:buFont typeface="Wingdings" pitchFamily="2" charset="2"/>
              <a:buChar char="§"/>
            </a:pPr>
            <a:endParaRPr lang="en-GB" sz="1800" dirty="0"/>
          </a:p>
          <a:p>
            <a:pPr>
              <a:buFont typeface="Wingdings" pitchFamily="2" charset="2"/>
              <a:buChar char="§"/>
            </a:pPr>
            <a:endParaRPr lang="en-GB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gradFill flip="none" rotWithShape="1">
            <a:gsLst>
              <a:gs pos="50000">
                <a:srgbClr val="0069B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xtLst/>
        </p:spPr>
        <p:txBody>
          <a:bodyPr vert="horz" wrap="square" lIns="180000" tIns="108000" rIns="180000" bIns="72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200" dirty="0">
                <a:solidFill>
                  <a:schemeClr val="bg1"/>
                </a:solidFill>
              </a:rPr>
              <a:t>The M4P Evaluation Challenge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29200"/>
            <a:ext cx="1774010" cy="128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418372" y="2348880"/>
            <a:ext cx="1140127" cy="57312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Wholesalers</a:t>
            </a:r>
            <a:endParaRPr lang="en-GB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3418372" y="3093942"/>
            <a:ext cx="1140127" cy="57312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/>
              <a:t>SME</a:t>
            </a:r>
            <a:r>
              <a:rPr lang="en-GB" sz="1400" dirty="0" smtClean="0"/>
              <a:t> Retailers</a:t>
            </a:r>
            <a:endParaRPr lang="en-GB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4944041" y="3093942"/>
            <a:ext cx="1140127" cy="5731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/>
              <a:t>SME</a:t>
            </a:r>
            <a:r>
              <a:rPr lang="en-GB" sz="1400" dirty="0" smtClean="0"/>
              <a:t> Retailers</a:t>
            </a:r>
            <a:endParaRPr lang="en-GB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4944041" y="3839005"/>
            <a:ext cx="1140127" cy="5731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Farmers</a:t>
            </a:r>
            <a:endParaRPr lang="en-GB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3418372" y="4584067"/>
            <a:ext cx="1140127" cy="5731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Farmers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44041" y="4584067"/>
            <a:ext cx="1140127" cy="5731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Farmers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79712" y="4584067"/>
            <a:ext cx="1140127" cy="5731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Farmers</a:t>
            </a:r>
            <a:endParaRPr lang="en-GB" sz="1400" dirty="0">
              <a:solidFill>
                <a:schemeClr val="tx2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88435" y="2922005"/>
            <a:ext cx="0" cy="171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88435" y="3667067"/>
            <a:ext cx="0" cy="171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988435" y="4412130"/>
            <a:ext cx="0" cy="171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2"/>
            <a:endCxn id="14" idx="0"/>
          </p:cNvCxnSpPr>
          <p:nvPr/>
        </p:nvCxnSpPr>
        <p:spPr>
          <a:xfrm>
            <a:off x="5514105" y="3667067"/>
            <a:ext cx="0" cy="171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2"/>
            <a:endCxn id="18" idx="0"/>
          </p:cNvCxnSpPr>
          <p:nvPr/>
        </p:nvCxnSpPr>
        <p:spPr>
          <a:xfrm>
            <a:off x="5514105" y="4412130"/>
            <a:ext cx="0" cy="171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1"/>
            <a:endCxn id="19" idx="0"/>
          </p:cNvCxnSpPr>
          <p:nvPr/>
        </p:nvCxnSpPr>
        <p:spPr>
          <a:xfrm flipH="1">
            <a:off x="2549776" y="4125568"/>
            <a:ext cx="868596" cy="458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3"/>
            <a:endCxn id="13" idx="1"/>
          </p:cNvCxnSpPr>
          <p:nvPr/>
        </p:nvCxnSpPr>
        <p:spPr>
          <a:xfrm>
            <a:off x="4558499" y="3380505"/>
            <a:ext cx="3855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2051720" y="2360825"/>
            <a:ext cx="1140127" cy="5731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Intervention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44" idx="3"/>
            <a:endCxn id="2" idx="1"/>
          </p:cNvCxnSpPr>
          <p:nvPr/>
        </p:nvCxnSpPr>
        <p:spPr>
          <a:xfrm flipV="1">
            <a:off x="3191847" y="2635443"/>
            <a:ext cx="226525" cy="11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51520" y="3839005"/>
            <a:ext cx="4306979" cy="617271"/>
            <a:chOff x="251520" y="3839005"/>
            <a:chExt cx="4306979" cy="617271"/>
          </a:xfrm>
        </p:grpSpPr>
        <p:sp>
          <p:nvSpPr>
            <p:cNvPr id="12" name="Rounded Rectangle 11"/>
            <p:cNvSpPr/>
            <p:nvPr/>
          </p:nvSpPr>
          <p:spPr>
            <a:xfrm>
              <a:off x="3418372" y="3839005"/>
              <a:ext cx="1140127" cy="573125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Farmers</a:t>
              </a:r>
              <a:endParaRPr lang="en-GB" sz="1400" dirty="0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1691680" y="4005064"/>
              <a:ext cx="1224136" cy="28656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1520" y="3933056"/>
              <a:ext cx="14401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Primary target group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2611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60851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/>
              <a:t>Poorly evaluated field. Weaknesses include: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/>
              <a:t>Data </a:t>
            </a:r>
            <a:r>
              <a:rPr lang="en-GB" sz="1800" dirty="0"/>
              <a:t>quality (small sample sizes with little consideration of sampling frames, statistical significance or bias);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/>
              <a:t>Triangulation </a:t>
            </a:r>
            <a:r>
              <a:rPr lang="en-GB" sz="1800" dirty="0"/>
              <a:t>practices (particularly with regard to qualitative data collection);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/>
              <a:t>Little or weak use </a:t>
            </a:r>
            <a:r>
              <a:rPr lang="en-GB" sz="1800" dirty="0"/>
              <a:t>of theories of change </a:t>
            </a:r>
            <a:r>
              <a:rPr lang="en-GB" sz="1800" dirty="0" smtClean="0"/>
              <a:t>(often </a:t>
            </a:r>
            <a:r>
              <a:rPr lang="en-GB" sz="1800" dirty="0"/>
              <a:t>linear, not externally vetted, with assumptions not adequately tested);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/>
              <a:t>Lack of consistency </a:t>
            </a:r>
            <a:r>
              <a:rPr lang="en-GB" sz="1800" dirty="0"/>
              <a:t>in units for facilitating accurate aggregation; and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/>
              <a:t>No consideration of unintended </a:t>
            </a:r>
            <a:r>
              <a:rPr lang="en-GB" sz="1800" dirty="0"/>
              <a:t>negative </a:t>
            </a:r>
            <a:r>
              <a:rPr lang="en-GB" sz="1800" dirty="0" smtClean="0"/>
              <a:t>effects;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/>
              <a:t>Insufficient time allowed for sustainable impact to have been realised let alone evaluated.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99"/>
            <a:ext cx="9144000" cy="836613"/>
          </a:xfrm>
          <a:prstGeom prst="rect">
            <a:avLst/>
          </a:prstGeom>
          <a:gradFill flip="none" rotWithShape="1">
            <a:gsLst>
              <a:gs pos="50000">
                <a:srgbClr val="0069B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xtLst/>
        </p:spPr>
        <p:txBody>
          <a:bodyPr vert="horz" wrap="square" lIns="180000" tIns="108000" rIns="180000" bIns="72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200" dirty="0" smtClean="0">
                <a:solidFill>
                  <a:schemeClr val="bg1"/>
                </a:solidFill>
              </a:rPr>
              <a:t>Current Evaluation Practice: Common Weaknesses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6381328"/>
            <a:ext cx="352839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1" y="1268760"/>
            <a:ext cx="8291267" cy="4598640"/>
          </a:xfrm>
        </p:spPr>
        <p:txBody>
          <a:bodyPr/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lvl="0"/>
            <a:endParaRPr lang="en-GB" sz="2000" dirty="0"/>
          </a:p>
          <a:p>
            <a:endParaRPr lang="en-GB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99"/>
            <a:ext cx="9144000" cy="836613"/>
          </a:xfrm>
          <a:prstGeom prst="rect">
            <a:avLst/>
          </a:prstGeom>
          <a:gradFill flip="none" rotWithShape="1">
            <a:gsLst>
              <a:gs pos="50000">
                <a:srgbClr val="0069B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xtLst/>
        </p:spPr>
        <p:txBody>
          <a:bodyPr vert="horz" wrap="square" lIns="180000" tIns="108000" rIns="180000" bIns="72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200" dirty="0" smtClean="0">
                <a:solidFill>
                  <a:schemeClr val="bg1"/>
                </a:solidFill>
              </a:rPr>
              <a:t>Current Evaluation Practice – Quantitative Approaches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1520" y="1124744"/>
            <a:ext cx="82296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0825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08075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Quasi-experimental approaches: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Implications: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Difficult to use and does not measure systemic change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Close and </a:t>
            </a:r>
            <a:r>
              <a:rPr lang="en-GB" sz="1600" dirty="0" err="1" smtClean="0"/>
              <a:t>ongoing</a:t>
            </a:r>
            <a:r>
              <a:rPr lang="en-GB" sz="1600" dirty="0" smtClean="0"/>
              <a:t> involvement of evaluator is required to design and adapt evaluation to changing project approach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Must allow </a:t>
            </a:r>
            <a:r>
              <a:rPr lang="en-GB" sz="1600" dirty="0"/>
              <a:t>sufficient time for impact to take </a:t>
            </a:r>
            <a:r>
              <a:rPr lang="en-GB" sz="1600" dirty="0" smtClean="0"/>
              <a:t>effect</a:t>
            </a:r>
            <a:endParaRPr lang="en-GB" sz="16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marL="457200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en-GB" sz="16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85981"/>
              </p:ext>
            </p:extLst>
          </p:nvPr>
        </p:nvGraphicFramePr>
        <p:xfrm>
          <a:off x="611560" y="1556792"/>
          <a:ext cx="7920880" cy="317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35"/>
                <a:gridCol w="3209120"/>
                <a:gridCol w="3405325"/>
              </a:tblGrid>
              <a:tr h="30563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Project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Profit – Zambia - </a:t>
                      </a:r>
                      <a:r>
                        <a:rPr lang="en-GB" sz="1400" dirty="0" err="1" smtClean="0"/>
                        <a:t>USAID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Katalyst</a:t>
                      </a:r>
                      <a:r>
                        <a:rPr lang="en-GB" sz="1400" dirty="0" smtClean="0"/>
                        <a:t> – Bangladesh – DFID/</a:t>
                      </a:r>
                      <a:r>
                        <a:rPr lang="en-GB" sz="1400" dirty="0" err="1" smtClean="0"/>
                        <a:t>SDC</a:t>
                      </a:r>
                      <a:endParaRPr lang="en-GB" sz="1400" dirty="0"/>
                    </a:p>
                  </a:txBody>
                  <a:tcPr/>
                </a:tc>
              </a:tr>
              <a:tr h="956371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Approach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Difference</a:t>
                      </a:r>
                      <a:r>
                        <a:rPr lang="en-GB" sz="1400" baseline="0" dirty="0" smtClean="0"/>
                        <a:t> in difference </a:t>
                      </a:r>
                      <a:br>
                        <a:rPr lang="en-GB" sz="1400" baseline="0" dirty="0" smtClean="0"/>
                      </a:br>
                      <a:r>
                        <a:rPr lang="en-GB" sz="1400" baseline="0" dirty="0" smtClean="0"/>
                        <a:t>(900 </a:t>
                      </a:r>
                      <a:r>
                        <a:rPr lang="en-GB" sz="1400" baseline="0" dirty="0" err="1" smtClean="0"/>
                        <a:t>vs</a:t>
                      </a:r>
                      <a:r>
                        <a:rPr lang="en-GB" sz="1400" baseline="0" dirty="0" smtClean="0"/>
                        <a:t> 620)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baseline="0" dirty="0" smtClean="0"/>
                        <a:t>Treatment = those living in areas of intervention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Difference</a:t>
                      </a:r>
                      <a:r>
                        <a:rPr lang="en-GB" sz="1400" baseline="0" dirty="0" smtClean="0"/>
                        <a:t> in difference</a:t>
                      </a:r>
                      <a:br>
                        <a:rPr lang="en-GB" sz="1400" baseline="0" dirty="0" smtClean="0"/>
                      </a:br>
                      <a:r>
                        <a:rPr lang="en-GB" sz="1400" baseline="0" dirty="0" smtClean="0"/>
                        <a:t>(3200 </a:t>
                      </a:r>
                      <a:r>
                        <a:rPr lang="en-GB" sz="1400" baseline="0" dirty="0" err="1" smtClean="0"/>
                        <a:t>vs</a:t>
                      </a:r>
                      <a:r>
                        <a:rPr lang="en-GB" sz="1400" baseline="0" dirty="0" smtClean="0"/>
                        <a:t> 1600)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baseline="0" dirty="0" smtClean="0"/>
                        <a:t>Treatment = those living in areas of intervention</a:t>
                      </a:r>
                      <a:endParaRPr lang="en-GB" sz="1400" dirty="0" smtClean="0"/>
                    </a:p>
                  </a:txBody>
                  <a:tcPr/>
                </a:tc>
              </a:tr>
              <a:tr h="95637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Impact examples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smtClean="0"/>
                        <a:t>Farmer</a:t>
                      </a:r>
                      <a:r>
                        <a:rPr lang="en-GB" sz="1400" baseline="0" smtClean="0"/>
                        <a:t> production increased following e</a:t>
                      </a:r>
                      <a:r>
                        <a:rPr lang="en-GB" sz="1400" smtClean="0"/>
                        <a:t>nhanced network</a:t>
                      </a:r>
                      <a:r>
                        <a:rPr lang="en-GB" sz="1400" baseline="0" smtClean="0"/>
                        <a:t> of agents selling agricultural inputs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No impact identified</a:t>
                      </a:r>
                      <a:r>
                        <a:rPr lang="en-GB" sz="1400" baseline="0" dirty="0" smtClean="0"/>
                        <a:t> on farmers or changes in behaviour of intermediaries</a:t>
                      </a:r>
                      <a:endParaRPr lang="en-GB" sz="1400" dirty="0"/>
                    </a:p>
                  </a:txBody>
                  <a:tcPr/>
                </a:tc>
              </a:tr>
              <a:tr h="956371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Common Challenges</a:t>
                      </a:r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400" baseline="0" dirty="0" smtClean="0"/>
                        <a:t>Treatment groups included non-treated individuals and vice versa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Baselines</a:t>
                      </a:r>
                      <a:r>
                        <a:rPr lang="en-GB" sz="1400" baseline="0" dirty="0" smtClean="0"/>
                        <a:t> in 2/3 sectors evaluated were lost due to project changes  (Zambia only)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Timing –</a:t>
                      </a:r>
                      <a:r>
                        <a:rPr lang="en-GB" sz="1400" baseline="0" dirty="0" smtClean="0"/>
                        <a:t> 2 years too soon to identify systemic change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Distance of the intended impact from the intervention makes attribution difficult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4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2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1" y="1268760"/>
            <a:ext cx="8291267" cy="4598640"/>
          </a:xfrm>
        </p:spPr>
        <p:txBody>
          <a:bodyPr/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lvl="0"/>
            <a:endParaRPr lang="en-GB" sz="2000" dirty="0"/>
          </a:p>
          <a:p>
            <a:endParaRPr lang="en-GB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99"/>
            <a:ext cx="9144000" cy="836613"/>
          </a:xfrm>
          <a:prstGeom prst="rect">
            <a:avLst/>
          </a:prstGeom>
          <a:gradFill flip="none" rotWithShape="1">
            <a:gsLst>
              <a:gs pos="50000">
                <a:srgbClr val="0069B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xtLst/>
        </p:spPr>
        <p:txBody>
          <a:bodyPr vert="horz" wrap="square" lIns="180000" tIns="108000" rIns="180000" bIns="72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200" dirty="0">
                <a:solidFill>
                  <a:schemeClr val="bg1"/>
                </a:solidFill>
              </a:rPr>
              <a:t>Current Evaluation Practice – Quantitative Approaches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1520" y="1124744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0825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08075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Matching difference in difference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Attribution to individual interventions not possible due to complexity of range of interventions and changes in M4P programme (and target </a:t>
            </a:r>
            <a:r>
              <a:rPr lang="en-GB" sz="1600" dirty="0"/>
              <a:t>group) (Prosperity Initiative – Bamboo, Vietnam)</a:t>
            </a: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Before and After Surveys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Usually small n – weak statistical rigour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No attribution of impact possible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Multipliers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Examples: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Employment and income multipliers (Bosnia </a:t>
            </a:r>
            <a:r>
              <a:rPr lang="en-GB" sz="1600" dirty="0"/>
              <a:t>and </a:t>
            </a:r>
            <a:r>
              <a:rPr lang="en-GB" sz="1600" dirty="0" smtClean="0"/>
              <a:t>Herzegovina (</a:t>
            </a:r>
            <a:r>
              <a:rPr lang="en-GB" sz="1600" dirty="0" err="1" smtClean="0"/>
              <a:t>GTZ</a:t>
            </a:r>
            <a:r>
              <a:rPr lang="en-GB" sz="1600" dirty="0" smtClean="0"/>
              <a:t>))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Copy ratios and overlap ratios (</a:t>
            </a:r>
            <a:r>
              <a:rPr lang="en-GB" sz="1600" dirty="0" err="1" smtClean="0"/>
              <a:t>Katalyst</a:t>
            </a:r>
            <a:r>
              <a:rPr lang="en-GB" sz="1600" dirty="0" smtClean="0"/>
              <a:t> </a:t>
            </a:r>
            <a:r>
              <a:rPr lang="en-GB" sz="1600" dirty="0" err="1" smtClean="0"/>
              <a:t>M&amp;E</a:t>
            </a:r>
            <a:r>
              <a:rPr lang="en-GB" sz="1600" dirty="0" smtClean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Require strong evidence to support use and must be independently verifiable</a:t>
            </a:r>
            <a:endParaRPr lang="en-GB" sz="16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Use for evaluating </a:t>
            </a:r>
            <a:r>
              <a:rPr lang="en-GB" sz="1600" dirty="0"/>
              <a:t>individual links in the theory of change </a:t>
            </a:r>
            <a:r>
              <a:rPr lang="en-GB" sz="1600" dirty="0" smtClean="0"/>
              <a:t>(not whole programme)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Allow sufficient time for impact to take effect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968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1" y="1268760"/>
            <a:ext cx="8291267" cy="4598640"/>
          </a:xfrm>
        </p:spPr>
        <p:txBody>
          <a:bodyPr/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lvl="0"/>
            <a:endParaRPr lang="en-GB" sz="2000" dirty="0"/>
          </a:p>
          <a:p>
            <a:endParaRPr lang="en-GB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99"/>
            <a:ext cx="9144000" cy="836613"/>
          </a:xfrm>
          <a:prstGeom prst="rect">
            <a:avLst/>
          </a:prstGeom>
          <a:gradFill flip="none" rotWithShape="1">
            <a:gsLst>
              <a:gs pos="50000">
                <a:srgbClr val="0069B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xtLst/>
        </p:spPr>
        <p:txBody>
          <a:bodyPr vert="horz" wrap="square" lIns="180000" tIns="108000" rIns="180000" bIns="72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200" dirty="0">
                <a:solidFill>
                  <a:schemeClr val="bg1"/>
                </a:solidFill>
              </a:rPr>
              <a:t>Current Evaluation Practice – </a:t>
            </a:r>
            <a:r>
              <a:rPr lang="en-GB" sz="2200" dirty="0" smtClean="0">
                <a:solidFill>
                  <a:schemeClr val="bg1"/>
                </a:solidFill>
              </a:rPr>
              <a:t>Qualitative </a:t>
            </a:r>
            <a:r>
              <a:rPr lang="en-GB" sz="2200" dirty="0">
                <a:solidFill>
                  <a:schemeClr val="bg1"/>
                </a:solidFill>
              </a:rPr>
              <a:t>Approaches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27984" y="1412776"/>
            <a:ext cx="369309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0825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08075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700" dirty="0" smtClean="0"/>
              <a:t>Qualitative methods are used in all evaluations studied – but a limited range of methods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700" dirty="0" smtClean="0"/>
              <a:t>Occasionally successfully used to triangulate quantitative data (e.g. in Profit Zambia) but often triangulation of findings is weak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700" dirty="0" smtClean="0"/>
              <a:t>Lack of clarity regarding how qualitative data is gathered and analysed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700" dirty="0" smtClean="0"/>
              <a:t>Rarely used as part of a rigorous analytical framework 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700" dirty="0" smtClean="0"/>
              <a:t>Significant risk of evaluator and respondent bias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700" dirty="0" smtClean="0"/>
          </a:p>
          <a:p>
            <a:pPr marL="457200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en-GB" sz="17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7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700" dirty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7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700" dirty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7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700" dirty="0"/>
          </a:p>
        </p:txBody>
      </p:sp>
      <p:grpSp>
        <p:nvGrpSpPr>
          <p:cNvPr id="7" name="Group 6"/>
          <p:cNvGrpSpPr/>
          <p:nvPr/>
        </p:nvGrpSpPr>
        <p:grpSpPr>
          <a:xfrm>
            <a:off x="1019944" y="1412776"/>
            <a:ext cx="3984104" cy="4064000"/>
            <a:chOff x="251520" y="1484784"/>
            <a:chExt cx="3984104" cy="4064000"/>
          </a:xfrm>
        </p:grpSpPr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3729137458"/>
                </p:ext>
              </p:extLst>
            </p:nvPr>
          </p:nvGraphicFramePr>
          <p:xfrm>
            <a:off x="251520" y="1484784"/>
            <a:ext cx="3984104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280844" y="3212976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Qualitative </a:t>
              </a:r>
            </a:p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Methods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611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99"/>
            <a:ext cx="9144000" cy="836613"/>
          </a:xfrm>
          <a:prstGeom prst="rect">
            <a:avLst/>
          </a:prstGeom>
          <a:gradFill flip="none" rotWithShape="1">
            <a:gsLst>
              <a:gs pos="50000">
                <a:srgbClr val="0069B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xtLst/>
        </p:spPr>
        <p:txBody>
          <a:bodyPr vert="horz" wrap="square" lIns="180000" tIns="108000" rIns="180000" bIns="72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200" dirty="0" smtClean="0">
                <a:solidFill>
                  <a:schemeClr val="bg1"/>
                </a:solidFill>
              </a:rPr>
              <a:t>Recommended Practice: Theory Based Mixed Method Evaluation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1520" y="1124744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0825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08075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94"/>
              </a:buClr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500" dirty="0" smtClean="0"/>
              <a:t>Theory Based Evaluation approaches may allow us to reliably measure and attribute </a:t>
            </a:r>
            <a:r>
              <a:rPr lang="en-GB" sz="1500" dirty="0"/>
              <a:t>impact </a:t>
            </a:r>
            <a:r>
              <a:rPr lang="en-GB" sz="1500" dirty="0" smtClean="0"/>
              <a:t>for complex </a:t>
            </a:r>
            <a:r>
              <a:rPr lang="en-GB" sz="1500" dirty="0"/>
              <a:t>programmes such as </a:t>
            </a:r>
            <a:r>
              <a:rPr lang="en-GB" sz="1500" smtClean="0"/>
              <a:t>M4P programmes </a:t>
            </a:r>
            <a:endParaRPr lang="en-GB" sz="15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500" dirty="0" smtClean="0"/>
              <a:t>Current weaknesses in the use of theory include: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500" dirty="0" smtClean="0"/>
              <a:t>Linear results chains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500" dirty="0" smtClean="0"/>
              <a:t>Evidence is not gathered to test each stage in the chain/theory of change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500" dirty="0" smtClean="0"/>
              <a:t>Little consideration of unintended consequences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5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500" dirty="0" smtClean="0"/>
          </a:p>
          <a:p>
            <a:pPr marL="457200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en-GB" sz="15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5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500" dirty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5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500" dirty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5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GB" sz="1500" dirty="0"/>
          </a:p>
        </p:txBody>
      </p:sp>
      <p:sp>
        <p:nvSpPr>
          <p:cNvPr id="6" name="Rounded Rectangle 5"/>
          <p:cNvSpPr/>
          <p:nvPr/>
        </p:nvSpPr>
        <p:spPr>
          <a:xfrm>
            <a:off x="1187624" y="3687937"/>
            <a:ext cx="1140127" cy="77533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2"/>
                </a:solidFill>
              </a:rPr>
              <a:t>Inputs</a:t>
            </a:r>
            <a:r>
              <a:rPr lang="en-GB" sz="1200" dirty="0" smtClean="0">
                <a:solidFill>
                  <a:schemeClr val="tx2"/>
                </a:solidFill>
              </a:rPr>
              <a:t>: Lead distributor support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98720" y="3687937"/>
            <a:ext cx="1214907" cy="77533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2"/>
                </a:solidFill>
              </a:rPr>
              <a:t>Outputs</a:t>
            </a:r>
            <a:r>
              <a:rPr lang="en-GB" sz="1200" dirty="0" smtClean="0">
                <a:solidFill>
                  <a:schemeClr val="tx2"/>
                </a:solidFill>
              </a:rPr>
              <a:t>: Increased rural sales agent network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09816" y="3687937"/>
            <a:ext cx="1140127" cy="77533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2"/>
                </a:solidFill>
              </a:rPr>
              <a:t>Outcomes</a:t>
            </a:r>
            <a:r>
              <a:rPr lang="en-GB" sz="1200" dirty="0" smtClean="0">
                <a:solidFill>
                  <a:schemeClr val="tx2"/>
                </a:solidFill>
              </a:rPr>
              <a:t>: Increased sales of seeds &amp; chemicals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620913" y="3687937"/>
            <a:ext cx="1407471" cy="77533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2"/>
                </a:solidFill>
              </a:rPr>
              <a:t>Impact</a:t>
            </a:r>
            <a:r>
              <a:rPr lang="en-GB" sz="1200" dirty="0" smtClean="0">
                <a:solidFill>
                  <a:schemeClr val="tx2"/>
                </a:solidFill>
              </a:rPr>
              <a:t>: Increased farmer production and sales</a:t>
            </a:r>
            <a:endParaRPr lang="en-GB" sz="1200" dirty="0">
              <a:solidFill>
                <a:schemeClr val="tx2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27751" y="4075604"/>
            <a:ext cx="6709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13627" y="4075604"/>
            <a:ext cx="5961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949943" y="4075604"/>
            <a:ext cx="6709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 rot="5400000">
            <a:off x="4328144" y="1728640"/>
            <a:ext cx="288032" cy="57049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112836" y="4725144"/>
            <a:ext cx="68435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/>
              <a:t>Quasi-experiment tells us production increased more in treatment areas BUT</a:t>
            </a:r>
          </a:p>
          <a:p>
            <a:r>
              <a:rPr lang="en-GB" sz="1500" dirty="0" smtClean="0"/>
              <a:t> </a:t>
            </a:r>
            <a:endParaRPr lang="en-GB" sz="1500" dirty="0"/>
          </a:p>
        </p:txBody>
      </p:sp>
      <p:sp>
        <p:nvSpPr>
          <p:cNvPr id="16" name="Chevron 15"/>
          <p:cNvSpPr/>
          <p:nvPr/>
        </p:nvSpPr>
        <p:spPr>
          <a:xfrm rot="7497445">
            <a:off x="2550525" y="5160566"/>
            <a:ext cx="369012" cy="3551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753" y="5517232"/>
            <a:ext cx="2860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Did the expected changes </a:t>
            </a:r>
          </a:p>
          <a:p>
            <a:pPr algn="ctr"/>
            <a:r>
              <a:rPr lang="en-GB" sz="1400" dirty="0" smtClean="0"/>
              <a:t>occur at each stage in the chain?</a:t>
            </a:r>
            <a:endParaRPr lang="en-GB" sz="1400" dirty="0"/>
          </a:p>
        </p:txBody>
      </p:sp>
      <p:sp>
        <p:nvSpPr>
          <p:cNvPr id="18" name="Chevron 17"/>
          <p:cNvSpPr/>
          <p:nvPr/>
        </p:nvSpPr>
        <p:spPr>
          <a:xfrm rot="5400000">
            <a:off x="4206708" y="5160567"/>
            <a:ext cx="369012" cy="3551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661248"/>
            <a:ext cx="27647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How and why did production increase? Which intervention? Direct or Indirect effect? </a:t>
            </a:r>
            <a:endParaRPr lang="en-GB" sz="1400" dirty="0"/>
          </a:p>
        </p:txBody>
      </p:sp>
      <p:sp>
        <p:nvSpPr>
          <p:cNvPr id="20" name="Chevron 19"/>
          <p:cNvSpPr/>
          <p:nvPr/>
        </p:nvSpPr>
        <p:spPr>
          <a:xfrm rot="3068661">
            <a:off x="5861225" y="5138733"/>
            <a:ext cx="369012" cy="3551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6136" y="5517232"/>
            <a:ext cx="2520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What else might have been </a:t>
            </a:r>
            <a:br>
              <a:rPr lang="en-GB" sz="1400" dirty="0" smtClean="0"/>
            </a:br>
            <a:r>
              <a:rPr lang="en-GB" sz="1400" dirty="0" smtClean="0"/>
              <a:t>changed by the programme? </a:t>
            </a:r>
            <a:endParaRPr lang="en-GB" sz="1400" dirty="0"/>
          </a:p>
        </p:txBody>
      </p:sp>
      <p:sp>
        <p:nvSpPr>
          <p:cNvPr id="22" name="Rectangle 21"/>
          <p:cNvSpPr/>
          <p:nvPr/>
        </p:nvSpPr>
        <p:spPr>
          <a:xfrm>
            <a:off x="450753" y="3212976"/>
            <a:ext cx="8225703" cy="31869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131840" y="3284984"/>
            <a:ext cx="3260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Simplified Profit Zambia Example </a:t>
            </a:r>
            <a:endParaRPr lang="en-GB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99"/>
            <a:ext cx="9144000" cy="836613"/>
          </a:xfrm>
          <a:prstGeom prst="rect">
            <a:avLst/>
          </a:prstGeom>
          <a:gradFill flip="none" rotWithShape="1">
            <a:gsLst>
              <a:gs pos="50000">
                <a:srgbClr val="0069B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xtLst/>
        </p:spPr>
        <p:txBody>
          <a:bodyPr vert="horz" wrap="square" lIns="180000" tIns="108000" rIns="180000" bIns="72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200" dirty="0">
                <a:solidFill>
                  <a:schemeClr val="bg1"/>
                </a:solidFill>
              </a:rPr>
              <a:t>Recommended Practice: Theory Based </a:t>
            </a:r>
            <a:r>
              <a:rPr lang="en-GB" sz="2200" dirty="0" smtClean="0">
                <a:solidFill>
                  <a:schemeClr val="bg1"/>
                </a:solidFill>
              </a:rPr>
              <a:t>Mixed Method Evaluation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980728"/>
            <a:ext cx="8496944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 smtClean="0"/>
              <a:t>Requirements</a:t>
            </a:r>
            <a:endParaRPr lang="en-GB" sz="16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 Strong theory of change which:</a:t>
            </a:r>
            <a:endParaRPr lang="en-GB" sz="1600" dirty="0"/>
          </a:p>
          <a:p>
            <a:pPr lvl="1" indent="-2746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/>
              <a:t>Articulates the </a:t>
            </a:r>
            <a:r>
              <a:rPr lang="en-GB" sz="1600" b="1" dirty="0"/>
              <a:t>assumptions</a:t>
            </a:r>
            <a:r>
              <a:rPr lang="en-GB" sz="1600" dirty="0"/>
              <a:t> and the </a:t>
            </a:r>
            <a:r>
              <a:rPr lang="en-GB" sz="1600" b="1" dirty="0"/>
              <a:t>evidence</a:t>
            </a:r>
            <a:r>
              <a:rPr lang="en-GB" sz="1600" dirty="0"/>
              <a:t> supporting these assumptions</a:t>
            </a:r>
          </a:p>
          <a:p>
            <a:pPr lvl="1" indent="-2746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/>
              <a:t>Identifies </a:t>
            </a:r>
            <a:r>
              <a:rPr lang="en-GB" sz="1600" b="1" dirty="0"/>
              <a:t>alternative pathways </a:t>
            </a:r>
            <a:r>
              <a:rPr lang="en-GB" sz="1600" dirty="0"/>
              <a:t>to change</a:t>
            </a:r>
          </a:p>
          <a:p>
            <a:pPr lvl="1" indent="-2746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/>
              <a:t>Identifies alternative, </a:t>
            </a:r>
            <a:r>
              <a:rPr lang="en-GB" sz="1600" b="1" dirty="0"/>
              <a:t>unintended </a:t>
            </a:r>
            <a:r>
              <a:rPr lang="en-GB" sz="1600" b="1" dirty="0" smtClean="0"/>
              <a:t>outcomes</a:t>
            </a:r>
          </a:p>
          <a:p>
            <a:pPr marL="93663" indent="-936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 Early </a:t>
            </a:r>
            <a:r>
              <a:rPr lang="en-GB" sz="1600" dirty="0"/>
              <a:t>and increased collaboration between the evaluator and the </a:t>
            </a:r>
            <a:r>
              <a:rPr lang="en-GB" sz="1600" dirty="0" smtClean="0"/>
              <a:t>implementer </a:t>
            </a:r>
            <a:r>
              <a:rPr lang="en-GB" sz="1600" dirty="0"/>
              <a:t>to </a:t>
            </a:r>
          </a:p>
          <a:p>
            <a:pPr marL="449263" lvl="1" indent="-2714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49263" algn="l"/>
              </a:tabLst>
            </a:pPr>
            <a:r>
              <a:rPr lang="en-GB" sz="1600" dirty="0" smtClean="0"/>
              <a:t>Agree </a:t>
            </a:r>
            <a:r>
              <a:rPr lang="en-GB" sz="1600" dirty="0"/>
              <a:t>the theory of change </a:t>
            </a:r>
            <a:r>
              <a:rPr lang="en-GB" sz="1600" dirty="0" smtClean="0"/>
              <a:t>and</a:t>
            </a:r>
          </a:p>
          <a:p>
            <a:pPr marL="449263" lvl="1" indent="-2714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49263" algn="l"/>
              </a:tabLst>
            </a:pPr>
            <a:r>
              <a:rPr lang="en-GB" sz="1600" dirty="0" smtClean="0"/>
              <a:t>Plan </a:t>
            </a:r>
            <a:r>
              <a:rPr lang="en-GB" sz="1600" dirty="0"/>
              <a:t>how, when and by whom data will be gathered </a:t>
            </a:r>
            <a:r>
              <a:rPr lang="en-GB" sz="1600" dirty="0" smtClean="0"/>
              <a:t>to support the causal links, assumptions and alternative explanations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/>
              <a:t>Benefits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Creates </a:t>
            </a:r>
            <a:r>
              <a:rPr lang="en-GB" sz="1600" dirty="0"/>
              <a:t>a more </a:t>
            </a:r>
            <a:r>
              <a:rPr lang="en-GB" sz="1600" b="1" dirty="0"/>
              <a:t>detailed picture </a:t>
            </a:r>
            <a:r>
              <a:rPr lang="en-GB" sz="1600" dirty="0"/>
              <a:t>of a programme’s performance 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Provides </a:t>
            </a:r>
            <a:r>
              <a:rPr lang="en-GB" sz="1600" dirty="0"/>
              <a:t>a more </a:t>
            </a:r>
            <a:r>
              <a:rPr lang="en-GB" sz="1600" b="1" dirty="0"/>
              <a:t>rigorous framework </a:t>
            </a:r>
            <a:r>
              <a:rPr lang="en-GB" sz="1600" dirty="0" smtClean="0"/>
              <a:t>to </a:t>
            </a:r>
            <a:r>
              <a:rPr lang="en-GB" sz="1600" dirty="0"/>
              <a:t>structure evaluation activities: (e.g. contribution analysis, process tracking, realist evaluation) </a:t>
            </a:r>
            <a:r>
              <a:rPr lang="en-GB" sz="1600" dirty="0" smtClean="0"/>
              <a:t>and allows plausible statements of </a:t>
            </a:r>
            <a:r>
              <a:rPr lang="en-GB" sz="1600" b="1" dirty="0" smtClean="0"/>
              <a:t>causality</a:t>
            </a:r>
            <a:endParaRPr lang="en-GB" sz="1600" b="1" dirty="0"/>
          </a:p>
          <a:p>
            <a:pPr marL="177800" indent="-177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600" dirty="0" smtClean="0"/>
              <a:t>Allows </a:t>
            </a:r>
            <a:r>
              <a:rPr lang="en-GB" sz="1600" dirty="0"/>
              <a:t>a </a:t>
            </a:r>
            <a:r>
              <a:rPr lang="en-GB" sz="1600" b="1" dirty="0"/>
              <a:t>mix of quantitative and qualitative methods </a:t>
            </a:r>
            <a:r>
              <a:rPr lang="en-GB" sz="1600" dirty="0"/>
              <a:t>to be used to gather data as part of a theory based approach</a:t>
            </a:r>
          </a:p>
          <a:p>
            <a:pPr marL="177800" lvl="1">
              <a:spcBef>
                <a:spcPts val="600"/>
              </a:spcBef>
              <a:spcAft>
                <a:spcPts val="600"/>
              </a:spcAft>
              <a:tabLst>
                <a:tab pos="449263" algn="l"/>
              </a:tabLst>
            </a:pP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7847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FID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8E9C0AFD5EB64897F37FE912A22474" ma:contentTypeVersion="1" ma:contentTypeDescription="Create a new document." ma:contentTypeScope="" ma:versionID="bb6e2a31eee1518a7de43b608ac54a2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005471-BE6D-48A2-B2BA-9028B28060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8B83BB-5BEF-40DB-B9EC-839B8DD21AFF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sharepoint/v3"/>
    <ds:schemaRef ds:uri="http://purl.org/dc/dcmitype/"/>
    <ds:schemaRef ds:uri="http://purl.org/dc/terms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573CA24-0A2A-4A44-8127-F01DBE6398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</TotalTime>
  <Words>991</Words>
  <Application>Microsoft Office PowerPoint</Application>
  <PresentationFormat>On-screen Show (4:3)</PresentationFormat>
  <Paragraphs>221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DFID Layout</vt:lpstr>
      <vt:lpstr>Targeted SME Programmes: Evaluating Market System Projects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in Defra Briefing for teams on how Defra contributes to growth in the UK</dc:title>
  <dc:creator>Stephen Almond</dc:creator>
  <cp:lastModifiedBy>DEHELLE Laetitia</cp:lastModifiedBy>
  <cp:revision>572</cp:revision>
  <cp:lastPrinted>2013-06-14T07:34:23Z</cp:lastPrinted>
  <dcterms:created xsi:type="dcterms:W3CDTF">2012-10-30T21:31:35Z</dcterms:created>
  <dcterms:modified xsi:type="dcterms:W3CDTF">2013-06-14T08:52:09Z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0x010100718E9C0AFD5EB64897F37FE912A22474</vt:lpwstr>
  </property>
</Properties>
</file>